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5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4" r:id="rId3"/>
    <p:sldId id="284" r:id="rId4"/>
    <p:sldId id="267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71" r:id="rId14"/>
    <p:sldId id="272" r:id="rId15"/>
    <p:sldId id="268" r:id="rId16"/>
    <p:sldId id="257" r:id="rId17"/>
    <p:sldId id="259" r:id="rId18"/>
    <p:sldId id="265" r:id="rId19"/>
    <p:sldId id="266" r:id="rId20"/>
    <p:sldId id="270" r:id="rId21"/>
    <p:sldId id="283" r:id="rId22"/>
  </p:sldIdLst>
  <p:sldSz cx="12188825" cy="68580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86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3839">
          <p15:clr>
            <a:srgbClr val="A4A3A4"/>
          </p15:clr>
        </p15:guide>
        <p15:guide id="5" pos="384">
          <p15:clr>
            <a:srgbClr val="A4A3A4"/>
          </p15:clr>
        </p15:guide>
        <p15:guide id="6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602"/>
    <p:restoredTop sz="91825" autoAdjust="0"/>
  </p:normalViewPr>
  <p:slideViewPr>
    <p:cSldViewPr>
      <p:cViewPr varScale="1">
        <p:scale>
          <a:sx n="31" d="100"/>
          <a:sy n="31" d="100"/>
        </p:scale>
        <p:origin x="216" y="1272"/>
      </p:cViewPr>
      <p:guideLst>
        <p:guide orient="horz" pos="2160"/>
        <p:guide orient="horz" pos="864"/>
        <p:guide orient="horz" pos="3792"/>
        <p:guide pos="3839"/>
        <p:guide pos="384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howGuides="1">
      <p:cViewPr varScale="1">
        <p:scale>
          <a:sx n="81" d="100"/>
          <a:sy n="81" d="100"/>
        </p:scale>
        <p:origin x="-948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tags" Target="tags/tag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6F0DB-E055-41D0-9102-627A646E4242}" type="datetimeFigureOut">
              <a:rPr lang="en-US" smtClean="0"/>
              <a:t>10/12/16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FBC3A-A12C-40F9-BB8D-BC30C7901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0" y="0"/>
            <a:ext cx="12188825" cy="68582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426720"/>
            <a:ext cx="9141619" cy="109728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441" y="1600200"/>
            <a:ext cx="9141619" cy="68580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10206138" y="6074829"/>
            <a:ext cx="1373087" cy="216433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9827519" y="6505956"/>
            <a:ext cx="1751706" cy="1996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700" dirty="0" smtClean="0">
                <a:solidFill>
                  <a:schemeClr val="bg1"/>
                </a:solidFill>
              </a:rPr>
              <a:t>© 2014</a:t>
            </a:r>
            <a:r>
              <a:rPr lang="en-US" sz="700" baseline="0" dirty="0" smtClean="0">
                <a:solidFill>
                  <a:schemeClr val="bg1"/>
                </a:solidFill>
              </a:rPr>
              <a:t> VMware Inc. All rights reserved.</a:t>
            </a:r>
            <a:endParaRPr lang="en-US" sz="7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309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3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055811" y="5213798"/>
            <a:ext cx="3733881" cy="14156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4413" y="5213798"/>
            <a:ext cx="4509865" cy="14156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3962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371600"/>
            <a:ext cx="5241195" cy="46482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189" y="1371600"/>
            <a:ext cx="5241195" cy="46482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68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371600"/>
            <a:ext cx="5241195" cy="63976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057400"/>
            <a:ext cx="5241195" cy="3962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8189" y="1371600"/>
            <a:ext cx="5241195" cy="63976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189" y="2057400"/>
            <a:ext cx="5241195" cy="3962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06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36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219200"/>
            <a:ext cx="10969943" cy="304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956201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06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371601"/>
            <a:ext cx="7922736" cy="464819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35325" y="1371600"/>
            <a:ext cx="2844059" cy="4648199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416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12188825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953000"/>
            <a:ext cx="10969943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99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6004932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5488" y="4953000"/>
            <a:ext cx="477395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183893" y="1371600"/>
            <a:ext cx="6004932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6805428" y="4953000"/>
            <a:ext cx="477395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7431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113729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4723170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8227457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6"/>
          </p:nvPr>
        </p:nvSpPr>
        <p:spPr>
          <a:xfrm>
            <a:off x="8836898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4652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0" y="0"/>
            <a:ext cx="12188825" cy="68582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426720"/>
            <a:ext cx="9141619" cy="109728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441" y="1600200"/>
            <a:ext cx="9141619" cy="68580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1" y="5791200"/>
            <a:ext cx="3656648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 dirty="0" smtClean="0"/>
              <a:t>Click to add presenter’s name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441" y="6081068"/>
            <a:ext cx="3656648" cy="2286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 dirty="0" smtClean="0"/>
              <a:t>Click to add date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10206138" y="6074829"/>
            <a:ext cx="1373087" cy="216433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TextBox 14"/>
          <p:cNvSpPr txBox="1"/>
          <p:nvPr userDrawn="1"/>
        </p:nvSpPr>
        <p:spPr>
          <a:xfrm>
            <a:off x="9827519" y="6505956"/>
            <a:ext cx="1751706" cy="1996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700" dirty="0" smtClean="0">
                <a:solidFill>
                  <a:schemeClr val="bg1"/>
                </a:solidFill>
              </a:rPr>
              <a:t>© 2014</a:t>
            </a:r>
            <a:r>
              <a:rPr lang="en-US" sz="700" baseline="0" dirty="0" smtClean="0">
                <a:solidFill>
                  <a:schemeClr val="bg1"/>
                </a:solidFill>
              </a:rPr>
              <a:t> VMware Inc. All rights reserved.</a:t>
            </a:r>
            <a:endParaRPr lang="en-US" sz="7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138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ustom Section Header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 bwMode="ltGray">
          <a:xfrm>
            <a:off x="3786" y="-1"/>
            <a:ext cx="12208523" cy="6858001"/>
            <a:chOff x="3786" y="-1"/>
            <a:chExt cx="9156393" cy="51435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3786" y="0"/>
              <a:ext cx="6983947" cy="51435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4534899" y="-1"/>
              <a:ext cx="4625280" cy="387275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1676400"/>
            <a:ext cx="6094413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3276600"/>
            <a:ext cx="6094413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32081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Quote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-14067" y="2702442"/>
            <a:ext cx="5346479" cy="4155557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160" y="2593231"/>
            <a:ext cx="4812049" cy="5334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43060" y="457200"/>
            <a:ext cx="4875530" cy="2011680"/>
          </a:xfrm>
        </p:spPr>
        <p:txBody>
          <a:bodyPr/>
          <a:lstStyle>
            <a:lvl1pPr marL="58738" indent="-55563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5708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1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6490762" y="0"/>
            <a:ext cx="5698063" cy="6858000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22412" y="685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322412" y="2362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32159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2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762" y="0"/>
            <a:ext cx="5698063" cy="6858000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703854" y="2209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3854" y="3886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631716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3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501"/>
            <a:ext cx="12188952" cy="6289499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726751" y="4740499"/>
            <a:ext cx="4062942" cy="14156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4413" y="4740499"/>
            <a:ext cx="4509865" cy="14156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2284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92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82390" y="342901"/>
            <a:ext cx="1096994" cy="5676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342901"/>
            <a:ext cx="9547913" cy="5676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0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30200"/>
            <a:ext cx="10969943" cy="812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85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76400"/>
            <a:ext cx="10969943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206500"/>
            <a:ext cx="10969943" cy="304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615041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6490762" y="0"/>
            <a:ext cx="5698063" cy="68580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729" y="1676400"/>
            <a:ext cx="7313295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39" y="3276600"/>
            <a:ext cx="7313295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9196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with Pictur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1676400"/>
            <a:ext cx="6094413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3276600"/>
            <a:ext cx="6094413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92015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160" y="2593231"/>
            <a:ext cx="4812049" cy="5334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 smtClean="0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43060" y="457200"/>
            <a:ext cx="4875530" cy="2011680"/>
          </a:xfrm>
        </p:spPr>
        <p:txBody>
          <a:bodyPr/>
          <a:lstStyle>
            <a:lvl1pPr marL="58738" indent="-55563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6062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1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22412" y="685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322412" y="2362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84922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2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617878" y="6446044"/>
            <a:ext cx="1099793" cy="173355"/>
            <a:chOff x="-84138" y="5622925"/>
            <a:chExt cx="4330701" cy="682626"/>
          </a:xfrm>
          <a:solidFill>
            <a:srgbClr val="FFFFFF"/>
          </a:solidFill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703854" y="2209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3854" y="3886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1968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212" y="5408767"/>
            <a:ext cx="1979613" cy="1454097"/>
          </a:xfrm>
          <a:prstGeom prst="rect">
            <a:avLst/>
          </a:prstGeom>
        </p:spPr>
      </p:pic>
      <p:grpSp>
        <p:nvGrpSpPr>
          <p:cNvPr id="21" name="Group 20"/>
          <p:cNvGrpSpPr/>
          <p:nvPr userDrawn="1"/>
        </p:nvGrpSpPr>
        <p:grpSpPr>
          <a:xfrm>
            <a:off x="617878" y="6446044"/>
            <a:ext cx="1099793" cy="173355"/>
            <a:chOff x="-84138" y="5622925"/>
            <a:chExt cx="4330701" cy="682626"/>
          </a:xfrm>
        </p:grpSpPr>
        <p:sp>
          <p:nvSpPr>
            <p:cNvPr id="22" name="Freeform 6"/>
            <p:cNvSpPr>
              <a:spLocks/>
            </p:cNvSpPr>
            <p:nvPr userDrawn="1"/>
          </p:nvSpPr>
          <p:spPr bwMode="auto">
            <a:xfrm>
              <a:off x="1589088" y="5649913"/>
              <a:ext cx="914400" cy="647700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"/>
            <p:cNvSpPr>
              <a:spLocks/>
            </p:cNvSpPr>
            <p:nvPr userDrawn="1"/>
          </p:nvSpPr>
          <p:spPr bwMode="auto">
            <a:xfrm>
              <a:off x="3163888" y="5649913"/>
              <a:ext cx="354013" cy="647700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8"/>
            <p:cNvSpPr>
              <a:spLocks noEditPoints="1"/>
            </p:cNvSpPr>
            <p:nvPr userDrawn="1"/>
          </p:nvSpPr>
          <p:spPr bwMode="auto">
            <a:xfrm>
              <a:off x="3509963" y="5649913"/>
              <a:ext cx="579438" cy="655638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"/>
            <p:cNvSpPr>
              <a:spLocks noEditPoints="1"/>
            </p:cNvSpPr>
            <p:nvPr userDrawn="1"/>
          </p:nvSpPr>
          <p:spPr bwMode="auto">
            <a:xfrm>
              <a:off x="2503488" y="5649913"/>
              <a:ext cx="547688" cy="655638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"/>
            <p:cNvSpPr>
              <a:spLocks/>
            </p:cNvSpPr>
            <p:nvPr userDrawn="1"/>
          </p:nvSpPr>
          <p:spPr bwMode="auto">
            <a:xfrm>
              <a:off x="-84138" y="5622925"/>
              <a:ext cx="1635125" cy="682625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"/>
            <p:cNvSpPr>
              <a:spLocks noEditPoints="1"/>
            </p:cNvSpPr>
            <p:nvPr userDrawn="1"/>
          </p:nvSpPr>
          <p:spPr bwMode="auto">
            <a:xfrm>
              <a:off x="4097338" y="5649913"/>
              <a:ext cx="149225" cy="157163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"/>
            <p:cNvSpPr>
              <a:spLocks noEditPoints="1"/>
            </p:cNvSpPr>
            <p:nvPr userDrawn="1"/>
          </p:nvSpPr>
          <p:spPr bwMode="auto">
            <a:xfrm>
              <a:off x="4141788" y="5688013"/>
              <a:ext cx="63500" cy="76200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330200"/>
            <a:ext cx="10969943" cy="8128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371600"/>
            <a:ext cx="10969943" cy="4648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</a:t>
            </a:r>
          </a:p>
          <a:p>
            <a:pPr lvl="6"/>
            <a:r>
              <a:rPr lang="en-US" dirty="0" smtClean="0"/>
              <a:t>Seven</a:t>
            </a:r>
          </a:p>
          <a:p>
            <a:pPr lvl="7"/>
            <a:r>
              <a:rPr lang="en-US" dirty="0" smtClean="0"/>
              <a:t>Eight</a:t>
            </a:r>
          </a:p>
          <a:p>
            <a:pPr lvl="8"/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CONFIDENTIAL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97326" y="6464301"/>
            <a:ext cx="450733" cy="1492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6EA6D8CF-3CDE-4807-BCD2-C9F2B831AA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782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98" r:id="rId4"/>
    <p:sldLayoutId id="214748368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690" r:id="rId11"/>
    <p:sldLayoutId id="2147483691" r:id="rId12"/>
    <p:sldLayoutId id="2147483692" r:id="rId13"/>
    <p:sldLayoutId id="2147483699" r:id="rId14"/>
    <p:sldLayoutId id="2147483693" r:id="rId15"/>
    <p:sldLayoutId id="2147483694" r:id="rId16"/>
    <p:sldLayoutId id="2147483695" r:id="rId17"/>
    <p:sldLayoutId id="2147483705" r:id="rId18"/>
    <p:sldLayoutId id="2147483706" r:id="rId19"/>
    <p:sldLayoutId id="2147483709" r:id="rId20"/>
    <p:sldLayoutId id="2147483708" r:id="rId21"/>
    <p:sldLayoutId id="2147483710" r:id="rId22"/>
    <p:sldLayoutId id="2147483711" r:id="rId23"/>
    <p:sldLayoutId id="2147483712" r:id="rId24"/>
    <p:sldLayoutId id="2147483696" r:id="rId25"/>
    <p:sldLayoutId id="2147483697" r:id="rId26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username@github.com:/RobbieJ/SEHack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Hackathon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2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295400"/>
            <a:ext cx="10969943" cy="4648200"/>
          </a:xfrm>
        </p:spPr>
        <p:txBody>
          <a:bodyPr/>
          <a:lstStyle/>
          <a:p>
            <a:r>
              <a:rPr lang="en-US" sz="2800" dirty="0" smtClean="0"/>
              <a:t>Allows you to repeat code multiple times until a condition is met </a:t>
            </a:r>
          </a:p>
          <a:p>
            <a:endParaRPr lang="en-US" sz="2800" dirty="0"/>
          </a:p>
          <a:p>
            <a:r>
              <a:rPr lang="en-US" sz="2800" i="1" dirty="0" smtClean="0"/>
              <a:t>While X &lt; 100 DO</a:t>
            </a:r>
          </a:p>
          <a:p>
            <a:pPr lvl="1"/>
            <a:r>
              <a:rPr lang="en-US" sz="2600" i="1" dirty="0" smtClean="0"/>
              <a:t>Print X </a:t>
            </a:r>
          </a:p>
          <a:p>
            <a:pPr lvl="1"/>
            <a:r>
              <a:rPr lang="en-US" sz="2600" i="1" dirty="0" smtClean="0"/>
              <a:t>X=X+1     (or X++) </a:t>
            </a:r>
            <a:endParaRPr lang="en-US" sz="2600" i="1" dirty="0"/>
          </a:p>
          <a:p>
            <a:r>
              <a:rPr lang="en-US" sz="2800" i="1" dirty="0" smtClean="0"/>
              <a:t>END</a:t>
            </a:r>
          </a:p>
          <a:p>
            <a:endParaRPr lang="en-US" sz="2800" i="1" dirty="0"/>
          </a:p>
          <a:p>
            <a:r>
              <a:rPr lang="en-US" sz="2800" i="1" dirty="0" smtClean="0"/>
              <a:t>FOR X=1, X&lt;100,X++ </a:t>
            </a:r>
          </a:p>
          <a:p>
            <a:pPr marL="228600"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600" i="1" dirty="0"/>
              <a:t>Print X </a:t>
            </a:r>
            <a:endParaRPr lang="en-US" sz="2800" i="1" dirty="0" smtClean="0"/>
          </a:p>
          <a:p>
            <a:r>
              <a:rPr lang="en-US" sz="2800" i="1" dirty="0" smtClean="0"/>
              <a:t>END</a:t>
            </a:r>
            <a:endParaRPr lang="en-US" sz="28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7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Functions /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Allows reusable code, or to use external libraries </a:t>
            </a:r>
          </a:p>
          <a:p>
            <a:endParaRPr lang="en-US" sz="2800" dirty="0"/>
          </a:p>
          <a:p>
            <a:r>
              <a:rPr lang="en-US" sz="2800" dirty="0" smtClean="0"/>
              <a:t>FUNCTION </a:t>
            </a:r>
            <a:r>
              <a:rPr lang="en-US" sz="2800" dirty="0" err="1" smtClean="0"/>
              <a:t>addNumbersTogether</a:t>
            </a:r>
            <a:r>
              <a:rPr lang="en-US" sz="2800" dirty="0" smtClean="0"/>
              <a:t> (</a:t>
            </a:r>
            <a:r>
              <a:rPr lang="en-US" sz="2800" dirty="0" err="1" smtClean="0"/>
              <a:t>inputx,inputy</a:t>
            </a:r>
            <a:r>
              <a:rPr lang="en-US" sz="2800" dirty="0" smtClean="0"/>
              <a:t>)</a:t>
            </a:r>
          </a:p>
          <a:p>
            <a:pPr lvl="1"/>
            <a:r>
              <a:rPr lang="en-US" sz="2600" dirty="0" smtClean="0"/>
              <a:t>Result= </a:t>
            </a:r>
            <a:r>
              <a:rPr lang="en-US" sz="2600" dirty="0" err="1" smtClean="0"/>
              <a:t>inputx</a:t>
            </a:r>
            <a:r>
              <a:rPr lang="en-US" sz="2600" dirty="0" smtClean="0"/>
              <a:t> + </a:t>
            </a:r>
            <a:r>
              <a:rPr lang="en-US" sz="2600" dirty="0" err="1" smtClean="0"/>
              <a:t>inputy</a:t>
            </a:r>
            <a:r>
              <a:rPr lang="en-US" sz="2600" dirty="0" smtClean="0"/>
              <a:t> </a:t>
            </a:r>
          </a:p>
          <a:p>
            <a:pPr lvl="1"/>
            <a:r>
              <a:rPr lang="en-US" sz="2600" dirty="0" smtClean="0"/>
              <a:t>RETURN result </a:t>
            </a:r>
            <a:endParaRPr lang="en-US" sz="2600" dirty="0"/>
          </a:p>
          <a:p>
            <a:r>
              <a:rPr lang="en-US" sz="2800" dirty="0" smtClean="0"/>
              <a:t>END</a:t>
            </a:r>
          </a:p>
          <a:p>
            <a:endParaRPr lang="en-US" sz="2800" dirty="0"/>
          </a:p>
          <a:p>
            <a:r>
              <a:rPr lang="en-US" sz="2800" dirty="0" err="1" smtClean="0"/>
              <a:t>myNumber</a:t>
            </a:r>
            <a:r>
              <a:rPr lang="en-US" sz="2800" dirty="0" smtClean="0"/>
              <a:t>=</a:t>
            </a:r>
            <a:r>
              <a:rPr lang="en-US" sz="2800" dirty="0" err="1" smtClean="0"/>
              <a:t>addNumbersTogether</a:t>
            </a:r>
            <a:r>
              <a:rPr lang="en-US" sz="2800" dirty="0" smtClean="0"/>
              <a:t>(</a:t>
            </a:r>
            <a:r>
              <a:rPr lang="en-US" sz="2800" dirty="0" err="1" smtClean="0"/>
              <a:t>inputx,inputy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76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Class </a:t>
            </a:r>
            <a:r>
              <a:rPr lang="en-US" sz="2400" dirty="0" err="1" smtClean="0"/>
              <a:t>MyPersonObject</a:t>
            </a:r>
            <a:r>
              <a:rPr lang="en-US" sz="2400" dirty="0" smtClean="0"/>
              <a:t>:</a:t>
            </a:r>
          </a:p>
          <a:p>
            <a:pPr lvl="1"/>
            <a:r>
              <a:rPr lang="en-US" sz="2200" dirty="0" err="1" smtClean="0"/>
              <a:t>Var</a:t>
            </a:r>
            <a:r>
              <a:rPr lang="en-US" sz="2200" dirty="0" smtClean="0"/>
              <a:t> Name</a:t>
            </a:r>
          </a:p>
          <a:p>
            <a:pPr lvl="1"/>
            <a:r>
              <a:rPr lang="en-US" sz="2200" dirty="0" err="1" smtClean="0"/>
              <a:t>Var</a:t>
            </a:r>
            <a:r>
              <a:rPr lang="en-US" sz="2200" dirty="0" smtClean="0"/>
              <a:t> Age</a:t>
            </a:r>
          </a:p>
          <a:p>
            <a:r>
              <a:rPr lang="en-US" sz="2400" dirty="0" smtClean="0"/>
              <a:t>END</a:t>
            </a:r>
          </a:p>
          <a:p>
            <a:endParaRPr lang="en-US" sz="2400" dirty="0" smtClean="0"/>
          </a:p>
          <a:p>
            <a:r>
              <a:rPr lang="en-US" sz="2400" dirty="0" smtClean="0"/>
              <a:t>FOREACH person DO </a:t>
            </a:r>
            <a:endParaRPr lang="en-US" sz="2400" dirty="0"/>
          </a:p>
          <a:p>
            <a:r>
              <a:rPr lang="en-US" sz="2400" dirty="0" err="1" smtClean="0"/>
              <a:t>myPerson</a:t>
            </a:r>
            <a:r>
              <a:rPr lang="en-US" sz="2400" dirty="0" smtClean="0"/>
              <a:t>=new </a:t>
            </a:r>
            <a:r>
              <a:rPr lang="en-US" sz="2400" dirty="0" err="1" smtClean="0"/>
              <a:t>MyObject</a:t>
            </a:r>
            <a:r>
              <a:rPr lang="en-US" sz="2400" dirty="0" smtClean="0"/>
              <a:t>(</a:t>
            </a:r>
            <a:r>
              <a:rPr lang="en-US" sz="2400" dirty="0" err="1" smtClean="0"/>
              <a:t>Name,Age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END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18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side note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012" y="1143000"/>
            <a:ext cx="6172200" cy="534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05161" y="6556376"/>
            <a:ext cx="5180251" cy="149224"/>
          </a:xfrm>
        </p:spPr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97326" y="6556376"/>
            <a:ext cx="450733" cy="149224"/>
          </a:xfrm>
        </p:spPr>
        <p:txBody>
          <a:bodyPr/>
          <a:lstStyle/>
          <a:p>
            <a:fld id="{6EA6D8CF-3CDE-4807-BCD2-C9F2B831AAA5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98612" y="3733800"/>
            <a:ext cx="100277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$</a:t>
            </a:r>
            <a:r>
              <a:rPr lang="en-US" dirty="0" err="1" smtClean="0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= 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$_GET["</a:t>
            </a:r>
            <a:r>
              <a:rPr lang="en-US" dirty="0" err="1" smtClean="0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”];</a:t>
            </a:r>
          </a:p>
          <a:p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$password = $_GET[“Password”]</a:t>
            </a:r>
            <a:endParaRPr lang="en-US" dirty="0">
              <a:solidFill>
                <a:prstClr val="black"/>
              </a:solidFill>
              <a:latin typeface="Consolas" charset="0"/>
            </a:endParaRPr>
          </a:p>
          <a:p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$</a:t>
            </a:r>
            <a:r>
              <a:rPr lang="en-US" dirty="0" err="1" smtClean="0">
                <a:solidFill>
                  <a:prstClr val="black"/>
                </a:solidFill>
                <a:latin typeface="Consolas" charset="0"/>
              </a:rPr>
              <a:t>txtSQL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= "SELECT * FROM Users WHERE </a:t>
            </a:r>
            <a:r>
              <a:rPr lang="en-US" dirty="0" err="1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= $</a:t>
            </a:r>
            <a:r>
              <a:rPr lang="en-US" dirty="0" err="1" smtClean="0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 AND password=$password;</a:t>
            </a:r>
            <a:endParaRPr lang="en-US" dirty="0">
              <a:solidFill>
                <a:prstClr val="black"/>
              </a:solidFill>
              <a:latin typeface="Consola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5001" t="25000" r="17499" b="27500"/>
          <a:stretch/>
        </p:blipFill>
        <p:spPr>
          <a:xfrm>
            <a:off x="3913527" y="487842"/>
            <a:ext cx="4382430" cy="2312949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 rot="5400000">
            <a:off x="5562395" y="2849674"/>
            <a:ext cx="839526" cy="68580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6517687" y="2908614"/>
            <a:ext cx="37677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“” or 1=1” / “” or 1=1” </a:t>
            </a:r>
            <a:endParaRPr lang="en-US" sz="2800" dirty="0"/>
          </a:p>
        </p:txBody>
      </p:sp>
      <p:sp>
        <p:nvSpPr>
          <p:cNvPr id="12" name="Rectangle 11"/>
          <p:cNvSpPr/>
          <p:nvPr/>
        </p:nvSpPr>
        <p:spPr>
          <a:xfrm>
            <a:off x="1674812" y="5547283"/>
            <a:ext cx="9049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onsolas" charset="0"/>
              </a:rPr>
              <a:t>SELECT * FROM Users WHERE </a:t>
            </a:r>
            <a:r>
              <a:rPr lang="en-US" dirty="0" err="1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 = 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“” 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or 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1=1 AND password = “” or 1=1”</a:t>
            </a:r>
            <a:endParaRPr lang="en-US" dirty="0">
              <a:solidFill>
                <a:prstClr val="black"/>
              </a:solidFill>
              <a:latin typeface="Consolas" charset="0"/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5637212" y="4849815"/>
            <a:ext cx="640403" cy="564801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446212" y="5966475"/>
            <a:ext cx="9429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onsolas" charset="0"/>
              </a:rPr>
              <a:t>SELECT * FROM Users WHERE </a:t>
            </a:r>
            <a:r>
              <a:rPr lang="en-US" dirty="0" err="1">
                <a:solidFill>
                  <a:prstClr val="black"/>
                </a:solidFill>
                <a:latin typeface="Consolas" charset="0"/>
              </a:rPr>
              <a:t>UserId</a:t>
            </a:r>
            <a:r>
              <a:rPr lang="en-US" dirty="0">
                <a:solidFill>
                  <a:prstClr val="black"/>
                </a:solidFill>
                <a:latin typeface="Consolas" charset="0"/>
              </a:rPr>
              <a:t> = 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“</a:t>
            </a:r>
            <a:r>
              <a:rPr lang="en-US" dirty="0" err="1" smtClean="0">
                <a:solidFill>
                  <a:prstClr val="black"/>
                </a:solidFill>
                <a:latin typeface="Consolas" charset="0"/>
              </a:rPr>
              <a:t>targetUser</a:t>
            </a:r>
            <a:r>
              <a:rPr lang="en-US" dirty="0" smtClean="0">
                <a:solidFill>
                  <a:prstClr val="black"/>
                </a:solidFill>
                <a:latin typeface="Consolas" charset="0"/>
              </a:rPr>
              <a:t>” AND password = “” or 1=1”</a:t>
            </a:r>
            <a:endParaRPr lang="en-US" dirty="0">
              <a:solidFill>
                <a:prstClr val="black"/>
              </a:solidFill>
              <a:latin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5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1" grpId="0"/>
      <p:bldP spid="12" grpId="0"/>
      <p:bldP spid="15" grpId="0" animBg="1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need to create you a GitHub account</a:t>
            </a:r>
          </a:p>
          <a:p>
            <a:r>
              <a:rPr lang="en-US" dirty="0" smtClean="0"/>
              <a:t>You need to install </a:t>
            </a:r>
            <a:r>
              <a:rPr lang="en-US" dirty="0" err="1" smtClean="0"/>
              <a:t>git</a:t>
            </a:r>
            <a:r>
              <a:rPr lang="en-US" dirty="0" smtClean="0"/>
              <a:t> on your mac/windows machine  </a:t>
            </a:r>
          </a:p>
          <a:p>
            <a:r>
              <a:rPr lang="en-US" dirty="0" smtClean="0"/>
              <a:t>Robbie will add you to our hackathon repository </a:t>
            </a:r>
          </a:p>
          <a:p>
            <a:r>
              <a:rPr lang="en-US" dirty="0" smtClean="0"/>
              <a:t>Once done, run the following commands: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clone </a:t>
            </a:r>
            <a:r>
              <a:rPr lang="en-US" dirty="0" smtClean="0">
                <a:hlinkClick r:id="rId2"/>
              </a:rPr>
              <a:t>https://www.github.com/RobbieJ/SEHack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Go into your team’s directory and add a text file to test it works 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add *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commit -m "Commit message”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push origin </a:t>
            </a:r>
            <a:r>
              <a:rPr lang="en-US" dirty="0" smtClean="0"/>
              <a:t>master</a:t>
            </a:r>
          </a:p>
          <a:p>
            <a:r>
              <a:rPr lang="en-US" dirty="0" smtClean="0"/>
              <a:t>Whenever you make changes, repeat steps, </a:t>
            </a:r>
            <a:r>
              <a:rPr lang="en-US" dirty="0" err="1" smtClean="0"/>
              <a:t>git</a:t>
            </a:r>
            <a:r>
              <a:rPr lang="en-US" dirty="0" smtClean="0"/>
              <a:t> add *, </a:t>
            </a:r>
            <a:r>
              <a:rPr lang="en-US" dirty="0" err="1" smtClean="0"/>
              <a:t>git</a:t>
            </a:r>
            <a:r>
              <a:rPr lang="en-US" dirty="0" smtClean="0"/>
              <a:t> commit &amp; </a:t>
            </a:r>
            <a:r>
              <a:rPr lang="en-US" dirty="0" err="1" smtClean="0"/>
              <a:t>git</a:t>
            </a:r>
            <a:r>
              <a:rPr lang="en-US" dirty="0" smtClean="0"/>
              <a:t> push </a:t>
            </a:r>
          </a:p>
          <a:p>
            <a:r>
              <a:rPr lang="en-US" dirty="0" smtClean="0"/>
              <a:t>As people make changes to their projects, you will be required to run a </a:t>
            </a:r>
            <a:r>
              <a:rPr lang="en-US" dirty="0" err="1" smtClean="0"/>
              <a:t>git</a:t>
            </a:r>
            <a:r>
              <a:rPr lang="en-US" dirty="0" smtClean="0"/>
              <a:t> pull before a push to sync changes – this is how </a:t>
            </a:r>
            <a:r>
              <a:rPr lang="en-US" dirty="0" err="1" smtClean="0"/>
              <a:t>git</a:t>
            </a:r>
            <a:r>
              <a:rPr lang="en-US" dirty="0" smtClean="0"/>
              <a:t> merges code changes </a:t>
            </a:r>
          </a:p>
          <a:p>
            <a:r>
              <a:rPr lang="en-US" dirty="0"/>
              <a:t>More info </a:t>
            </a:r>
            <a:r>
              <a:rPr lang="en-US" dirty="0" smtClean="0"/>
              <a:t>here </a:t>
            </a:r>
            <a:r>
              <a:rPr lang="en-US" dirty="0"/>
              <a:t>http://</a:t>
            </a:r>
            <a:r>
              <a:rPr lang="en-US" dirty="0" err="1"/>
              <a:t>rogerdudler.github.io</a:t>
            </a:r>
            <a:r>
              <a:rPr lang="en-US" dirty="0"/>
              <a:t>/</a:t>
            </a:r>
            <a:r>
              <a:rPr lang="en-US" dirty="0" err="1"/>
              <a:t>git</a:t>
            </a:r>
            <a:r>
              <a:rPr lang="en-US" dirty="0"/>
              <a:t>-guide/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1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Projects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Raspberry Pi &amp; a temperature / humidity sensor, collect environmental data and feed it back to an internet based collector </a:t>
            </a:r>
          </a:p>
          <a:p>
            <a:pPr lvl="1"/>
            <a:r>
              <a:rPr lang="en-US" dirty="0"/>
              <a:t>Extra tasks: </a:t>
            </a:r>
          </a:p>
          <a:p>
            <a:pPr lvl="2"/>
            <a:r>
              <a:rPr lang="en-US" dirty="0"/>
              <a:t>Add additional sensors to collect more environmental data </a:t>
            </a:r>
          </a:p>
          <a:p>
            <a:r>
              <a:rPr lang="en-US" dirty="0"/>
              <a:t>Build a web app to display environmental data contained in an existing database</a:t>
            </a:r>
          </a:p>
          <a:p>
            <a:pPr lvl="1"/>
            <a:r>
              <a:rPr lang="en-US" dirty="0"/>
              <a:t>Extra tasks:</a:t>
            </a:r>
          </a:p>
          <a:p>
            <a:pPr lvl="2"/>
            <a:r>
              <a:rPr lang="en-US" dirty="0"/>
              <a:t>Draw graphs </a:t>
            </a:r>
          </a:p>
          <a:p>
            <a:pPr lvl="2"/>
            <a:r>
              <a:rPr lang="en-US" dirty="0"/>
              <a:t>Implement a login system </a:t>
            </a:r>
            <a:endParaRPr lang="en-US" dirty="0" smtClean="0"/>
          </a:p>
          <a:p>
            <a:r>
              <a:rPr lang="en-US" dirty="0"/>
              <a:t>Create an iOS application that queries a web API to get environmental data and displays the data on screen</a:t>
            </a:r>
          </a:p>
          <a:p>
            <a:pPr lvl="1"/>
            <a:r>
              <a:rPr lang="en-US" dirty="0"/>
              <a:t>Extra Tasks: </a:t>
            </a:r>
          </a:p>
          <a:p>
            <a:pPr lvl="2"/>
            <a:r>
              <a:rPr lang="en-US" dirty="0"/>
              <a:t>Create a notification when conditions are exceeded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33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7008813" y="6464300"/>
            <a:ext cx="5180012" cy="149225"/>
          </a:xfrm>
        </p:spPr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1737975" y="6464300"/>
            <a:ext cx="450850" cy="149225"/>
          </a:xfrm>
        </p:spPr>
        <p:txBody>
          <a:bodyPr/>
          <a:lstStyle/>
          <a:p>
            <a:fld id="{6EA6D8CF-3CDE-4807-BCD2-C9F2B831AA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Projects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441" y="1371600"/>
            <a:ext cx="11123771" cy="4648200"/>
          </a:xfrm>
        </p:spPr>
        <p:txBody>
          <a:bodyPr/>
          <a:lstStyle/>
          <a:p>
            <a:r>
              <a:rPr lang="en-US" dirty="0" smtClean="0"/>
              <a:t>You’ve been given a poorly documented, poorly written </a:t>
            </a:r>
            <a:r>
              <a:rPr lang="en-US" dirty="0" smtClean="0">
                <a:sym typeface="Wingdings"/>
              </a:rPr>
              <a:t>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container containing the API endpoint. </a:t>
            </a:r>
          </a:p>
          <a:p>
            <a:r>
              <a:rPr lang="en-US" dirty="0" smtClean="0"/>
              <a:t>As a group, you need to work on a set of enhancements to all 3 projects to provide extra functionality.  </a:t>
            </a:r>
            <a:endParaRPr lang="en-US" sz="1800" dirty="0" smtClean="0"/>
          </a:p>
          <a:p>
            <a:r>
              <a:rPr lang="en-US" sz="1800" dirty="0" smtClean="0"/>
              <a:t>An idea:</a:t>
            </a:r>
          </a:p>
          <a:p>
            <a:pPr lvl="1"/>
            <a:r>
              <a:rPr lang="en-US" sz="1600" dirty="0" smtClean="0"/>
              <a:t>Can you make a button on the mobile phone &amp; web interface to turn on a LED on the Raspberry Pi? (use a resistor!)</a:t>
            </a:r>
          </a:p>
          <a:p>
            <a:pPr lvl="1"/>
            <a:endParaRPr lang="en-US" sz="1600" dirty="0" smtClean="0"/>
          </a:p>
          <a:p>
            <a:pPr lvl="1"/>
            <a:r>
              <a:rPr lang="en-US" sz="1600" dirty="0" smtClean="0"/>
              <a:t>Anything else? </a:t>
            </a:r>
            <a:endParaRPr lang="en-US" sz="1600" dirty="0"/>
          </a:p>
          <a:p>
            <a:pPr lvl="1"/>
            <a:endParaRPr lang="en-US" sz="1800" dirty="0" smtClean="0"/>
          </a:p>
          <a:p>
            <a:r>
              <a:rPr lang="en-US" sz="1800" dirty="0" smtClean="0"/>
              <a:t>You’ll need a Docker Account to push your new API/container to and then use ECS to pull/run</a:t>
            </a:r>
          </a:p>
        </p:txBody>
      </p:sp>
    </p:spTree>
    <p:extLst>
      <p:ext uri="{BB962C8B-B14F-4D97-AF65-F5344CB8AC3E}">
        <p14:creationId xmlns:p14="http://schemas.microsoft.com/office/powerpoint/2010/main" val="17358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you here?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IT systems aren’t just supporting businesses anymore</a:t>
            </a:r>
          </a:p>
          <a:p>
            <a:r>
              <a:rPr lang="en-US" sz="3200" dirty="0" smtClean="0"/>
              <a:t>They are the business and form a key differentiator</a:t>
            </a:r>
          </a:p>
          <a:p>
            <a:r>
              <a:rPr lang="en-US" sz="3200" dirty="0" smtClean="0"/>
              <a:t>But no-one differentiates on the plumbing...</a:t>
            </a:r>
          </a:p>
          <a:p>
            <a:endParaRPr lang="en-US" sz="3200" dirty="0"/>
          </a:p>
          <a:p>
            <a:r>
              <a:rPr lang="en-US" sz="3200" dirty="0" smtClean="0"/>
              <a:t>Applications are crucial, and understanding a bit about how they are actually made will make you more effective</a:t>
            </a:r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111118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have you learnt?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Who thought about the following when you were building today:</a:t>
            </a:r>
          </a:p>
          <a:p>
            <a:pPr lvl="1"/>
            <a:r>
              <a:rPr lang="en-US" sz="2200" dirty="0" smtClean="0"/>
              <a:t>Scalability of your application?</a:t>
            </a:r>
          </a:p>
          <a:p>
            <a:pPr lvl="1"/>
            <a:r>
              <a:rPr lang="en-US" sz="2200" dirty="0" smtClean="0"/>
              <a:t>Security of your application? </a:t>
            </a:r>
          </a:p>
          <a:p>
            <a:pPr lvl="1"/>
            <a:r>
              <a:rPr lang="en-US" sz="2200" dirty="0" smtClean="0"/>
              <a:t>Data persistence? </a:t>
            </a:r>
          </a:p>
          <a:p>
            <a:pPr lvl="1"/>
            <a:r>
              <a:rPr lang="en-US" sz="2200" dirty="0" smtClean="0"/>
              <a:t>Latency &amp; networking considerations? </a:t>
            </a:r>
          </a:p>
          <a:p>
            <a:pPr lvl="1"/>
            <a:r>
              <a:rPr lang="en-US" sz="2200" dirty="0" smtClean="0"/>
              <a:t>Monitoring?</a:t>
            </a:r>
          </a:p>
          <a:p>
            <a:pPr lvl="1"/>
            <a:r>
              <a:rPr lang="en-US" sz="2200" dirty="0" smtClean="0"/>
              <a:t>Documentation? </a:t>
            </a:r>
          </a:p>
          <a:p>
            <a:pPr lvl="1"/>
            <a:r>
              <a:rPr lang="en-US" sz="2200" dirty="0" smtClean="0"/>
              <a:t>Failure scenarios?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9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have you learnt?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Our cloud native portfolio is looking to assist in some of those areas</a:t>
            </a:r>
          </a:p>
          <a:p>
            <a:r>
              <a:rPr lang="en-US" sz="2800" dirty="0"/>
              <a:t>You’ve seen what the fuss about containers is, you’ve used some tooling &amp; built a integrated application </a:t>
            </a:r>
            <a:r>
              <a:rPr lang="en-US" sz="2800" dirty="0" smtClean="0"/>
              <a:t>stack</a:t>
            </a:r>
          </a:p>
          <a:p>
            <a:endParaRPr lang="en-US" sz="2400" dirty="0" smtClean="0"/>
          </a:p>
          <a:p>
            <a:endParaRPr lang="en-US" sz="2200" dirty="0" smtClean="0"/>
          </a:p>
          <a:p>
            <a:pPr lvl="1"/>
            <a:endParaRPr lang="en-US" sz="2200" dirty="0" smtClean="0"/>
          </a:p>
          <a:p>
            <a:pPr lvl="1"/>
            <a:endParaRPr lang="en-US" sz="2200" dirty="0" smtClean="0"/>
          </a:p>
          <a:p>
            <a:pPr lvl="1"/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2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16-10-06 16.52.07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26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101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Compiled or Interpreted, OO or procedural </a:t>
            </a:r>
          </a:p>
          <a:p>
            <a:r>
              <a:rPr lang="en-US" dirty="0" smtClean="0"/>
              <a:t>Variables &amp; Scope</a:t>
            </a:r>
          </a:p>
          <a:p>
            <a:r>
              <a:rPr lang="en-US" dirty="0" smtClean="0"/>
              <a:t>More complex data structures </a:t>
            </a:r>
          </a:p>
          <a:p>
            <a:r>
              <a:rPr lang="en-US" dirty="0" err="1" smtClean="0"/>
              <a:t>Maths</a:t>
            </a:r>
            <a:endParaRPr lang="en-US" dirty="0" smtClean="0"/>
          </a:p>
          <a:p>
            <a:r>
              <a:rPr lang="en-US" dirty="0" smtClean="0"/>
              <a:t>IF/THEN/ELSE</a:t>
            </a:r>
          </a:p>
          <a:p>
            <a:r>
              <a:rPr lang="en-US" dirty="0" smtClean="0"/>
              <a:t>Loops</a:t>
            </a:r>
          </a:p>
          <a:p>
            <a:r>
              <a:rPr lang="en-US" dirty="0" smtClean="0"/>
              <a:t>Functions/Methods </a:t>
            </a:r>
          </a:p>
          <a:p>
            <a:r>
              <a:rPr lang="en-US" dirty="0" smtClean="0"/>
              <a:t>Objects</a:t>
            </a:r>
          </a:p>
          <a:p>
            <a:endParaRPr lang="en-US" dirty="0" smtClean="0"/>
          </a:p>
          <a:p>
            <a:r>
              <a:rPr lang="en-US" dirty="0" smtClean="0"/>
              <a:t>Google is your friend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79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Languages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5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" y="1847934"/>
            <a:ext cx="5461000" cy="30288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t="24948" b="6159"/>
          <a:stretch/>
        </p:blipFill>
        <p:spPr>
          <a:xfrm>
            <a:off x="5637213" y="1752599"/>
            <a:ext cx="6346348" cy="3282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39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Stores data temporarily in memory </a:t>
            </a:r>
          </a:p>
          <a:p>
            <a:r>
              <a:rPr lang="en-US" sz="2800" dirty="0" smtClean="0"/>
              <a:t>Most languages require a type of variable </a:t>
            </a:r>
          </a:p>
          <a:p>
            <a:endParaRPr lang="en-US" sz="2800" dirty="0"/>
          </a:p>
          <a:p>
            <a:r>
              <a:rPr lang="en-US" sz="2800" i="1" dirty="0" smtClean="0"/>
              <a:t>String </a:t>
            </a:r>
            <a:r>
              <a:rPr lang="en-US" sz="2800" i="1" dirty="0" err="1" smtClean="0"/>
              <a:t>myName</a:t>
            </a:r>
            <a:r>
              <a:rPr lang="en-US" sz="2800" i="1" dirty="0"/>
              <a:t> </a:t>
            </a:r>
            <a:r>
              <a:rPr lang="en-US" sz="2800" i="1" dirty="0" smtClean="0"/>
              <a:t>= “Andrew” </a:t>
            </a:r>
          </a:p>
          <a:p>
            <a:r>
              <a:rPr lang="en-US" sz="2800" i="1" dirty="0" err="1" smtClean="0"/>
              <a:t>Int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myAge</a:t>
            </a:r>
            <a:r>
              <a:rPr lang="en-US" sz="2800" i="1" dirty="0" smtClean="0"/>
              <a:t>=“50”</a:t>
            </a:r>
          </a:p>
          <a:p>
            <a:endParaRPr lang="en-US" sz="2800" i="1" dirty="0"/>
          </a:p>
          <a:p>
            <a:r>
              <a:rPr lang="en-US" sz="2800" dirty="0" smtClean="0"/>
              <a:t>Scope defines where in my language my variable exists – normally defined by which “block” of code you assign the variable in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59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Variables store one item of data</a:t>
            </a:r>
          </a:p>
          <a:p>
            <a:r>
              <a:rPr lang="en-US" sz="2800" dirty="0" smtClean="0"/>
              <a:t>Arrays store multiple:</a:t>
            </a:r>
          </a:p>
          <a:p>
            <a:endParaRPr lang="en-US" sz="2800" dirty="0" smtClean="0"/>
          </a:p>
          <a:p>
            <a:r>
              <a:rPr lang="en-US" sz="2800" i="1" dirty="0" smtClean="0"/>
              <a:t>Array </a:t>
            </a:r>
            <a:r>
              <a:rPr lang="en-US" sz="2800" i="1" dirty="0" err="1" smtClean="0"/>
              <a:t>ShoppingList</a:t>
            </a:r>
            <a:r>
              <a:rPr lang="en-US" sz="2800" i="1" dirty="0" smtClean="0"/>
              <a:t> = [“</a:t>
            </a:r>
            <a:r>
              <a:rPr lang="en-US" sz="2800" i="1" dirty="0" err="1" smtClean="0"/>
              <a:t>Apples”,”Pears”,”Oranges</a:t>
            </a:r>
            <a:r>
              <a:rPr lang="en-US" sz="2800" i="1" dirty="0" smtClean="0"/>
              <a:t>”] </a:t>
            </a:r>
          </a:p>
          <a:p>
            <a:endParaRPr lang="en-US" sz="2800" dirty="0" smtClean="0"/>
          </a:p>
          <a:p>
            <a:r>
              <a:rPr lang="en-US" sz="2800" dirty="0" smtClean="0"/>
              <a:t>And some are “multi-dimensional” – allowing key/value type data structures</a:t>
            </a:r>
          </a:p>
          <a:p>
            <a:r>
              <a:rPr lang="en-US" sz="2800" i="1" dirty="0" err="1" smtClean="0"/>
              <a:t>AssociativeArray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NameToAge</a:t>
            </a:r>
            <a:r>
              <a:rPr lang="en-US" sz="2800" i="1" dirty="0" smtClean="0"/>
              <a:t> =[“Andrew”:”50”,”Fred”:”60”] </a:t>
            </a:r>
            <a:endParaRPr lang="en-US" sz="28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97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</a:t>
            </a:r>
            <a:r>
              <a:rPr lang="en-US" dirty="0" err="1" smtClean="0"/>
              <a:t>Maths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All languages allow you to perform mathematical functions, often by inputting variables</a:t>
            </a:r>
          </a:p>
          <a:p>
            <a:endParaRPr lang="en-US" sz="3200" dirty="0"/>
          </a:p>
          <a:p>
            <a:r>
              <a:rPr lang="en-US" sz="3200" i="1" dirty="0" err="1" smtClean="0"/>
              <a:t>Int</a:t>
            </a:r>
            <a:r>
              <a:rPr lang="en-US" sz="3200" i="1" dirty="0" smtClean="0"/>
              <a:t> x = 10 </a:t>
            </a:r>
          </a:p>
          <a:p>
            <a:r>
              <a:rPr lang="en-US" sz="3200" i="1" dirty="0" err="1" smtClean="0"/>
              <a:t>Int</a:t>
            </a:r>
            <a:r>
              <a:rPr lang="en-US" sz="3200" i="1" dirty="0" smtClean="0"/>
              <a:t> y = 5</a:t>
            </a:r>
          </a:p>
          <a:p>
            <a:r>
              <a:rPr lang="en-US" sz="3200" i="1" dirty="0" err="1" smtClean="0"/>
              <a:t>Int</a:t>
            </a:r>
            <a:r>
              <a:rPr lang="en-US" sz="3200" i="1" dirty="0" smtClean="0"/>
              <a:t> result </a:t>
            </a:r>
          </a:p>
          <a:p>
            <a:endParaRPr lang="en-US" sz="3200" i="1" dirty="0"/>
          </a:p>
          <a:p>
            <a:r>
              <a:rPr lang="en-US" sz="3200" i="1" dirty="0"/>
              <a:t>r</a:t>
            </a:r>
            <a:r>
              <a:rPr lang="en-US" sz="3200" i="1" dirty="0" smtClean="0"/>
              <a:t>esult = x * y </a:t>
            </a:r>
          </a:p>
          <a:p>
            <a:endParaRPr lang="en-US" sz="32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67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Concepts: IF THEN ELSE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Implementing logic like decision trees </a:t>
            </a:r>
          </a:p>
          <a:p>
            <a:endParaRPr lang="en-US" sz="2800" dirty="0"/>
          </a:p>
          <a:p>
            <a:r>
              <a:rPr lang="en-US" sz="2800" i="1" dirty="0" smtClean="0"/>
              <a:t>If </a:t>
            </a:r>
            <a:r>
              <a:rPr lang="en-US" sz="2800" i="1" dirty="0" err="1" smtClean="0"/>
              <a:t>variableX</a:t>
            </a:r>
            <a:r>
              <a:rPr lang="en-US" sz="2800" i="1" dirty="0" smtClean="0"/>
              <a:t> &lt; </a:t>
            </a:r>
            <a:r>
              <a:rPr lang="en-US" sz="2800" i="1" dirty="0" err="1" smtClean="0"/>
              <a:t>variableY</a:t>
            </a:r>
            <a:r>
              <a:rPr lang="en-US" sz="2800" i="1" dirty="0" smtClean="0"/>
              <a:t> DO </a:t>
            </a:r>
            <a:endParaRPr lang="en-US" sz="2600" i="1" dirty="0" smtClean="0"/>
          </a:p>
          <a:p>
            <a:pPr lvl="1"/>
            <a:r>
              <a:rPr lang="en-US" sz="2400" i="1" dirty="0" smtClean="0"/>
              <a:t>print “Variable X is less than Y” </a:t>
            </a:r>
            <a:endParaRPr lang="en-US" sz="2400" i="1" dirty="0"/>
          </a:p>
          <a:p>
            <a:r>
              <a:rPr lang="en-US" sz="2600" i="1" dirty="0" smtClean="0"/>
              <a:t>ELSE</a:t>
            </a:r>
          </a:p>
          <a:p>
            <a:pPr lvl="1"/>
            <a:r>
              <a:rPr lang="en-US" sz="2400" i="1" dirty="0" smtClean="0"/>
              <a:t>Print “Variable X is NOT less than Y” </a:t>
            </a:r>
            <a:endParaRPr lang="en-US" sz="24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6130" y="1360714"/>
            <a:ext cx="382561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7104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VMware_white_16x9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smtClean="0"/>
        </a:defPPr>
      </a:lstStyle>
    </a:txDef>
  </a:objectDefaults>
  <a:extraClrSchemeLst/>
  <a:custClrLst>
    <a:custClr name="PMS130">
      <a:srgbClr val="FDB813"/>
    </a:custClr>
    <a:custClr name="PMS144">
      <a:srgbClr val="F8981D"/>
    </a:custClr>
    <a:custClr name="PMS180">
      <a:srgbClr val="D9541E"/>
    </a:custClr>
    <a:custClr name="PMS1807">
      <a:srgbClr val="9E3039"/>
    </a:custClr>
    <a:custClr name="PMS195">
      <a:srgbClr val="820024"/>
    </a:custClr>
    <a:custClr name="PMS174">
      <a:srgbClr val="9A3B26"/>
    </a:custClr>
    <a:custClr name="PMS7519">
      <a:srgbClr val="574319"/>
    </a:custClr>
    <a:custClr name="PMS654">
      <a:srgbClr val="003D79"/>
    </a:custClr>
  </a:custClrLst>
  <a:extLst>
    <a:ext uri="{05A4C25C-085E-4340-85A3-A5531E510DB2}">
      <thm15:themeFamily xmlns:thm15="http://schemas.microsoft.com/office/thememl/2012/main" name="VMware_white_16x9" id="{80F0143B-5EA1-884F-A20E-8CAEA20D8F60}" vid="{B6A6681D-254D-6A47-9003-E72F222C65FA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819</Words>
  <Application>Microsoft Macintosh PowerPoint</Application>
  <PresentationFormat>Custom</PresentationFormat>
  <Paragraphs>164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Consolas</vt:lpstr>
      <vt:lpstr>Wingdings</vt:lpstr>
      <vt:lpstr>Arial</vt:lpstr>
      <vt:lpstr>VMware_white_16x9</vt:lpstr>
      <vt:lpstr>Hackathon</vt:lpstr>
      <vt:lpstr>Why are you here?</vt:lpstr>
      <vt:lpstr>PowerPoint Presentation</vt:lpstr>
      <vt:lpstr>Programming 101</vt:lpstr>
      <vt:lpstr>Types of Languages</vt:lpstr>
      <vt:lpstr>Basic Concepts: Variables</vt:lpstr>
      <vt:lpstr>Basic Concepts: Data Structures</vt:lpstr>
      <vt:lpstr>Basic Concepts: Maths</vt:lpstr>
      <vt:lpstr>Basic Concepts: IF THEN ELSE</vt:lpstr>
      <vt:lpstr>Basic Concepts: Loops</vt:lpstr>
      <vt:lpstr>Basic Concepts: Functions / Methods</vt:lpstr>
      <vt:lpstr>Basic Concepts: Object</vt:lpstr>
      <vt:lpstr>A side note…</vt:lpstr>
      <vt:lpstr>PowerPoint Presentation</vt:lpstr>
      <vt:lpstr>Github</vt:lpstr>
      <vt:lpstr>Challenges</vt:lpstr>
      <vt:lpstr>3 Projects</vt:lpstr>
      <vt:lpstr>Part 2 </vt:lpstr>
      <vt:lpstr>Extra Projects</vt:lpstr>
      <vt:lpstr>What have you learnt?</vt:lpstr>
      <vt:lpstr>What have you learnt?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2013-12-13T12:14:49Z</dcterms:created>
  <dcterms:modified xsi:type="dcterms:W3CDTF">2016-10-12T07:57:56Z</dcterms:modified>
</cp:coreProperties>
</file>

<file path=docProps/thumbnail.jpeg>
</file>